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2" r:id="rId19"/>
    <p:sldId id="313" r:id="rId20"/>
    <p:sldId id="294" r:id="rId21"/>
    <p:sldId id="299" r:id="rId22"/>
    <p:sldId id="298" r:id="rId23"/>
    <p:sldId id="300" r:id="rId24"/>
    <p:sldId id="289" r:id="rId25"/>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15457"/>
    <a:srgbClr val="17BDB4"/>
    <a:srgbClr val="FFFFFF"/>
    <a:srgbClr val="FFFA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5"/>
    <p:restoredTop sz="65356"/>
  </p:normalViewPr>
  <p:slideViewPr>
    <p:cSldViewPr snapToGrid="0" snapToObjects="1">
      <p:cViewPr varScale="1">
        <p:scale>
          <a:sx n="25" d="100"/>
          <a:sy n="25" d="100"/>
        </p:scale>
        <p:origin x="192" y="648"/>
      </p:cViewPr>
      <p:guideLst/>
    </p:cSldViewPr>
  </p:slideViewPr>
  <p:notesTextViewPr>
    <p:cViewPr>
      <p:scale>
        <a:sx n="1" d="1"/>
        <a:sy n="1" d="1"/>
      </p:scale>
      <p:origin x="0" y="-16"/>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err="1" smtClean="0"/>
              <a:t>cassandra</a:t>
            </a:r>
            <a:r>
              <a:rPr lang="nb-NO" b="0" baseline="0" dirty="0" smtClean="0"/>
              <a:t>-instanser som snakker sammen, og utgjør </a:t>
            </a:r>
            <a:r>
              <a:rPr lang="nb-NO" b="0" baseline="0" dirty="0" err="1" smtClean="0"/>
              <a:t>èn</a:t>
            </a:r>
            <a:r>
              <a:rPr lang="nb-NO" b="0" baseline="0" dirty="0" smtClean="0"/>
              <a:t> Cassandra database.</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sted fysisk, eller spredt over ulike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a:t>
            </a:r>
            <a:r>
              <a:rPr lang="nb-NO" b="0" baseline="0" dirty="0" smtClean="0"/>
              <a:t>: Det er ingen master-slave arkitektur. Alle noder er like og vet om hverandre. Det betyr at du kan spørre hvilken node du vil og få svar -&gt; de vet om hverandre og hvilke data hver enkelt node holder på.</a:t>
            </a:r>
            <a:r>
              <a:rPr lang="nb-NO" b="1" baseline="0" dirty="0" smtClean="0"/>
              <a:t> </a:t>
            </a:r>
            <a:br>
              <a:rPr lang="nb-NO" b="1" baseline="0" dirty="0" smtClean="0"/>
            </a:br>
            <a:r>
              <a:rPr lang="nb-NO" b="0" baseline="0" dirty="0" smtClean="0"/>
              <a:t>En hvilken som helst node kan opptre som en ”</a:t>
            </a:r>
            <a:r>
              <a:rPr lang="nb-NO" b="0" baseline="0" dirty="0" err="1" smtClean="0"/>
              <a:t>coordinator</a:t>
            </a:r>
            <a:r>
              <a:rPr lang="nb-NO" b="0" baseline="0" dirty="0" smtClean="0"/>
              <a:t> node”,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br>
              <a:rPr lang="nb-NO" b="0" baseline="0" dirty="0" smtClean="0"/>
            </a:br>
            <a:r>
              <a:rPr lang="nb-NO" b="0" baseline="0" dirty="0" smtClean="0"/>
              <a:t>Det betyr at de ikke har et single </a:t>
            </a:r>
            <a:r>
              <a:rPr lang="nb-NO" b="0" baseline="0" dirty="0" err="1" smtClean="0"/>
              <a:t>point</a:t>
            </a:r>
            <a:r>
              <a:rPr lang="nb-NO" b="0" baseline="0" dirty="0" smtClean="0"/>
              <a:t> </a:t>
            </a:r>
            <a:r>
              <a:rPr lang="nb-NO" b="0" baseline="0" dirty="0" err="1" smtClean="0"/>
              <a:t>of</a:t>
            </a:r>
            <a:r>
              <a:rPr lang="nb-NO" b="0" baseline="0" dirty="0" smtClean="0"/>
              <a:t> </a:t>
            </a:r>
            <a:r>
              <a:rPr lang="nb-NO" b="0" baseline="0" dirty="0" err="1" smtClean="0"/>
              <a:t>failure</a:t>
            </a:r>
            <a:r>
              <a:rPr lang="nb-NO" b="0" baseline="0" dirty="0" smtClean="0"/>
              <a:t>, som fort kan skje i master-slave arkitekturer hvor det er en master som ”styrer” slavene, og vet hvor data finnes. Hvis masteren forsvinner kan det oppstå problemer. I Cassandra kan du bare kontakte en annen node.</a:t>
            </a:r>
          </a:p>
          <a:p>
            <a:pPr marL="342900" lvl="3" indent="-342900">
              <a:buSzPct val="75000"/>
              <a:buFont typeface="Arial" charset="0"/>
              <a:buChar char="•"/>
            </a:pPr>
            <a:endParaRPr lang="nb-NO" b="0" baseline="0" dirty="0" smtClean="0"/>
          </a:p>
          <a:p>
            <a:pPr marL="342900" lvl="3" indent="-342900">
              <a:buSzPct val="75000"/>
              <a:buFont typeface="Arial" charset="0"/>
              <a:buChar char="•"/>
            </a:pPr>
            <a:r>
              <a:rPr lang="nb-NO" b="1" baseline="0" dirty="0" err="1" smtClean="0"/>
              <a:t>HashRing</a:t>
            </a:r>
            <a:r>
              <a:rPr lang="nb-NO" b="0" baseline="0" dirty="0" smtClean="0"/>
              <a:t>: </a:t>
            </a:r>
            <a:r>
              <a:rPr lang="nb-NO" b="0" baseline="0" dirty="0" err="1" smtClean="0"/>
              <a:t>HashRing</a:t>
            </a:r>
            <a:r>
              <a:rPr lang="nb-NO" b="0" baseline="0" dirty="0" smtClean="0"/>
              <a:t> er et gigantisk </a:t>
            </a:r>
            <a:r>
              <a:rPr lang="nb-NO" b="0" baseline="0" dirty="0" err="1" smtClean="0"/>
              <a:t>HashMap</a:t>
            </a:r>
            <a:r>
              <a:rPr lang="nb-NO" b="0" baseline="0" dirty="0" smtClean="0"/>
              <a:t> som ”</a:t>
            </a:r>
            <a:r>
              <a:rPr lang="nb-NO" b="0" baseline="0" dirty="0" err="1" smtClean="0"/>
              <a:t>wrapper</a:t>
            </a:r>
            <a:r>
              <a:rPr lang="nb-NO" b="0" baseline="0" dirty="0" smtClean="0"/>
              <a:t> rundt” når du kommer til </a:t>
            </a:r>
            <a:r>
              <a:rPr lang="nb-NO" b="0" baseline="0" dirty="0" err="1" smtClean="0"/>
              <a:t>max-value</a:t>
            </a:r>
            <a:r>
              <a:rPr lang="nb-NO" b="0" baseline="0" dirty="0" smtClean="0"/>
              <a:t>. </a:t>
            </a:r>
            <a:br>
              <a:rPr lang="nb-NO" b="0" baseline="0" dirty="0" smtClean="0"/>
            </a:br>
            <a:r>
              <a:rPr lang="nb-NO" b="0" baseline="0" dirty="0" smtClean="0"/>
              <a:t>Når en verdi skrives eller leses fra Cassandra er det første som skjer at nøkkelen, den unike identifikatoren, </a:t>
            </a:r>
            <a:r>
              <a:rPr lang="nb-NO" b="0" baseline="0" dirty="0" err="1" smtClean="0"/>
              <a:t>hashes</a:t>
            </a:r>
            <a:r>
              <a:rPr lang="nb-NO" b="0" baseline="0" dirty="0" smtClean="0"/>
              <a:t>. </a:t>
            </a:r>
            <a:br>
              <a:rPr lang="nb-NO" b="0" baseline="0" dirty="0" smtClean="0"/>
            </a:br>
            <a:r>
              <a:rPr lang="nb-NO" b="0" baseline="0" dirty="0" err="1" smtClean="0"/>
              <a:t>Hashen</a:t>
            </a:r>
            <a:r>
              <a:rPr lang="nb-NO" b="0" baseline="0" dirty="0" smtClean="0"/>
              <a:t> som kommer fra nøkkelen sier Cassandra hvilken node som inneholder dataene.</a:t>
            </a:r>
            <a:br>
              <a:rPr lang="nb-NO" b="0" baseline="0" dirty="0" smtClean="0"/>
            </a:br>
            <a:r>
              <a:rPr lang="nb-NO" b="0" baseline="0" dirty="0" smtClean="0"/>
              <a:t>Nodene har fordelt ansvaret for alle gyldige verdier i </a:t>
            </a:r>
            <a:r>
              <a:rPr lang="nb-NO" b="0" baseline="0" dirty="0" err="1" smtClean="0"/>
              <a:t>HashMapet</a:t>
            </a:r>
            <a:r>
              <a:rPr lang="nb-NO" b="0" baseline="0" dirty="0" smtClean="0"/>
              <a:t> seg imellom på forhånd.</a:t>
            </a:r>
            <a:endParaRPr lang="nb-NO" b="1"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err="1" smtClean="0"/>
              <a:t>selvom</a:t>
            </a:r>
            <a:r>
              <a:rPr lang="nb-NO" b="0" baseline="0" dirty="0" smtClean="0"/>
              <a:t> noden som er ansvarlig er nede?</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det dataene finnes på totalt 3 noder i </a:t>
            </a:r>
            <a:r>
              <a:rPr lang="nb-NO" baseline="0" dirty="0" err="1" smtClean="0"/>
              <a:t>clusteret</a:t>
            </a:r>
            <a:r>
              <a:rPr lang="nb-NO" baseline="0" dirty="0" smtClean="0"/>
              <a:t> som holder på samme verdi.</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ikke for eksempel ikke får svar.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 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rød noden er offline svarer den ikke, men Cassandra får svar fra de andre to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Klarer å returnere verdien til brukeren </a:t>
            </a:r>
            <a:r>
              <a:rPr lang="nb-NO" b="0" baseline="0" dirty="0" err="1" smtClean="0"/>
              <a:t>selvom</a:t>
            </a:r>
            <a:r>
              <a:rPr lang="nb-NO" b="0" baseline="0" dirty="0" smtClean="0"/>
              <a:t>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mer </a:t>
            </a:r>
            <a:r>
              <a:rPr lang="nb-NO" baseline="0" dirty="0" err="1" smtClean="0"/>
              <a:t>tunable</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her har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rødt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endParaRPr lang="nb-NO" b="0" baseline="0" dirty="0" smtClean="0"/>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Tenkt case: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a:t>
            </a:r>
            <a:r>
              <a:rPr lang="nb-NO" b="0" baseline="0" smtClean="0"/>
              <a:t>går det</a:t>
            </a: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143578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23933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err="1" smtClean="0"/>
              <a:t>Netflix</a:t>
            </a:r>
            <a:r>
              <a:rPr lang="nb-NO" baseline="0" dirty="0" smtClean="0"/>
              <a:t> i 2011</a:t>
            </a:r>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Netflix</a:t>
            </a:r>
            <a:r>
              <a:rPr lang="nb-NO" baseline="0" dirty="0" smtClean="0"/>
              <a:t> &gt; 2.500+ i produksjon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Spotify</a:t>
            </a:r>
            <a:r>
              <a:rPr lang="nb-NO" baseline="0" dirty="0" smtClean="0"/>
              <a:t> &gt; 500 – 1000 i </a:t>
            </a:r>
            <a:r>
              <a:rPr lang="nb-NO" baseline="0" dirty="0" err="1" smtClean="0"/>
              <a:t>prod</a:t>
            </a:r>
            <a:r>
              <a:rPr lang="nb-NO" baseline="0" dirty="0" smtClean="0"/>
              <a:t>. </a:t>
            </a:r>
            <a:r>
              <a:rPr lang="nb-NO" baseline="0" dirty="0" err="1" smtClean="0"/>
              <a:t>Backend</a:t>
            </a:r>
            <a:r>
              <a:rPr lang="nb-NO" baseline="0" dirty="0" smtClean="0"/>
              <a:t> til mange av tjenestene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Cern &gt; ATLAS eksperimentet (Del av Large </a:t>
            </a:r>
            <a:r>
              <a:rPr lang="nb-NO" baseline="0" dirty="0" err="1" smtClean="0"/>
              <a:t>Hadron</a:t>
            </a:r>
            <a:r>
              <a:rPr lang="nb-NO" baseline="0" dirty="0" smtClean="0"/>
              <a:t> </a:t>
            </a:r>
            <a:r>
              <a:rPr lang="nb-NO" baseline="0" dirty="0" err="1" smtClean="0"/>
              <a:t>Collider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Nå vet dere hvordan Cassandra og </a:t>
            </a:r>
            <a:r>
              <a:rPr lang="nb-NO" baseline="0" dirty="0" err="1" smtClean="0"/>
              <a:t>Wide</a:t>
            </a:r>
            <a:r>
              <a:rPr lang="nb-NO" baseline="0" dirty="0" smtClean="0"/>
              <a:t> </a:t>
            </a:r>
            <a:r>
              <a:rPr lang="nb-NO" baseline="0" dirty="0" err="1" smtClean="0"/>
              <a:t>Column</a:t>
            </a:r>
            <a:r>
              <a:rPr lang="nb-NO" baseline="0" dirty="0" smtClean="0"/>
              <a:t> Stores er i stand til å håndtere store mengder operasjoner samtidig &gt; sprer de utover flere noder i </a:t>
            </a:r>
            <a:r>
              <a:rPr lang="nb-NO" baseline="0" dirty="0" err="1" smtClean="0"/>
              <a:t>parallelll</a:t>
            </a:r>
            <a:r>
              <a:rPr lang="nb-NO" baseline="0" dirty="0" smtClean="0"/>
              <a:t>. Kan aksessere hvilken som helst node og få svar.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gjør vi hvis en av nodene er offline? Det kan være en service, hardware feil, nettverks feil, </a:t>
            </a:r>
            <a:r>
              <a:rPr lang="nb-NO" baseline="0" dirty="0" err="1" smtClean="0"/>
              <a:t>strømmbrudd</a:t>
            </a:r>
            <a:r>
              <a:rPr lang="nb-NO" baseline="0" dirty="0" smtClean="0"/>
              <a:t> etc. Det kommer til å skje, og det skjer ofte. Hva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kan også skje at hele datasentre går ned på grunn av </a:t>
            </a:r>
            <a:r>
              <a:rPr lang="nb-NO" baseline="0" dirty="0" err="1" smtClean="0"/>
              <a:t>f.eks</a:t>
            </a:r>
            <a:r>
              <a:rPr lang="nb-NO" baseline="0" dirty="0" smtClean="0"/>
              <a:t> tornadoer eller andre ekstreme tilfeller.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Er det ok at du mangler store deler av dataene dine når brukeren spør? Hvis nei; hva gjør du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Replikerer</a:t>
            </a:r>
            <a:r>
              <a:rPr lang="nb-NO" baseline="0" dirty="0" smtClean="0"/>
              <a:t> dataene dine!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betyr å ”kopiere” de. Å lagre replikaer av dataene i </a:t>
            </a:r>
            <a:r>
              <a:rPr lang="nb-NO" baseline="0" dirty="0" err="1" smtClean="0"/>
              <a:t>clusteret</a:t>
            </a:r>
            <a:r>
              <a:rPr lang="nb-NO" baseline="0" dirty="0" smtClean="0"/>
              <a:t> ditt, eller flere kopier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 tegning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Du kan lagre alle kopiene på samme maskin, men da forsvinner litt av poenget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hvis den maskinen går ned eller er overbelastet?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Spre kopiene utover flere maskiner i </a:t>
            </a:r>
            <a:r>
              <a:rPr lang="nb-NO" baseline="0" dirty="0" err="1" smtClean="0"/>
              <a:t>clusteret</a:t>
            </a:r>
            <a:r>
              <a:rPr lang="nb-NO" baseline="0" dirty="0" smtClean="0"/>
              <a:t> ditt sikrer bedre tilgjengelighet. Hvis en node som egentlig skal ha dataene er nede kan dataene hentes fra N-1 andre noder, hvor N er antall replikaer.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Replikasjonsfaktor på 3 er den faktiske noden og to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Valg av noder følger en fast mal: noden som skal ha dataene og de neste nodene i </a:t>
            </a:r>
            <a:r>
              <a:rPr lang="nb-NO" baseline="0" dirty="0" err="1" smtClean="0"/>
              <a:t>HashRingen</a:t>
            </a:r>
            <a:r>
              <a:rPr lang="nb-NO" baseline="0" dirty="0" smtClean="0"/>
              <a:t> (stigende). NB: Dette </a:t>
            </a:r>
            <a:r>
              <a:rPr lang="nb-NO" baseline="0" dirty="0" err="1" smtClean="0"/>
              <a:t>wrapper</a:t>
            </a:r>
            <a:r>
              <a:rPr lang="nb-NO" baseline="0" dirty="0" smtClean="0"/>
              <a:t> rundt, så den med høyeste verdier </a:t>
            </a:r>
            <a:r>
              <a:rPr lang="nb-NO" baseline="0" dirty="0" err="1" smtClean="0"/>
              <a:t>wrapper</a:t>
            </a:r>
            <a:r>
              <a:rPr lang="nb-NO" baseline="0" dirty="0" smtClean="0"/>
              <a:t> rundt til den med lavest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Også mulig å spre det utover flere geografiske lokasjoner for å sikre at dataene er tilgjengelige ved for eksempel en tornado</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Men å hente data fra </a:t>
            </a:r>
            <a:r>
              <a:rPr lang="nb-NO" baseline="0" smtClean="0"/>
              <a:t>flere geografiske lokasjoner har sin pris...</a:t>
            </a:r>
            <a:r>
              <a:rPr lang="nb-NO" baseline="0" dirty="0" smtClean="0"/>
              <a:t/>
            </a:r>
            <a:br>
              <a:rPr lang="nb-NO" baseline="0" dirty="0" smtClean="0"/>
            </a:br>
            <a:endParaRPr lang="nb-NO" baseline="0" dirty="0" smtClean="0"/>
          </a:p>
        </p:txBody>
      </p:sp>
    </p:spTree>
    <p:extLst>
      <p:ext uri="{BB962C8B-B14F-4D97-AF65-F5344CB8AC3E}">
        <p14:creationId xmlns:p14="http://schemas.microsoft.com/office/powerpoint/2010/main" val="123127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183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Data store 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Lagrer data i noe som kalles </a:t>
            </a:r>
            <a:r>
              <a:rPr lang="nb-NO" baseline="0" dirty="0" err="1" smtClean="0"/>
              <a:t>Records</a:t>
            </a:r>
            <a:r>
              <a:rPr lang="nb-NO" baseline="0" dirty="0" smtClean="0"/>
              <a:t>.</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mye mer </a:t>
            </a:r>
            <a:r>
              <a:rPr lang="nb-NO" baseline="0" dirty="0" err="1" smtClean="0"/>
              <a:t>løskoblet</a:t>
            </a:r>
            <a:r>
              <a:rPr lang="nb-NO" baseline="0" dirty="0" smtClean="0"/>
              <a:t> enn en rad i en relasjonsdatabase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rad i en relasjonsdatabase lagres ofte sekvensielt på disk.</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Raskt å lese ut en og en rad.</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Tyngre å lese ut enkeltverdier fra flere rader.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egentlig en samling av kolonne-verdier som ikke nødvendigvis er lagret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Optimalisere lagringen for lesing er vanlig</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Gruppere relevante kolonner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Opptil flere milliarder kolonner per rad</a:t>
            </a:r>
          </a:p>
          <a:p>
            <a:pPr marL="0" lvl="2" indent="0" algn="l">
              <a:buSzPct val="75000"/>
              <a:buFont typeface="Arial" charset="0"/>
              <a:buNone/>
            </a:pPr>
            <a:r>
              <a:rPr lang="nb-NO" baseline="0" dirty="0" smtClean="0"/>
              <a:t>Ikke ”statiske” kolonner som du definerer i et skjema.  </a:t>
            </a:r>
          </a:p>
          <a:p>
            <a:pPr marL="0" lvl="2" indent="0" algn="l">
              <a:buSzPct val="75000"/>
              <a:buFont typeface="Arial" charset="0"/>
              <a:buNone/>
            </a:pPr>
            <a:r>
              <a:rPr lang="nb-NO" baseline="0" dirty="0" smtClean="0"/>
              <a:t>Man definerer ikke opp et skjema med 2 milliarder kolonner.</a:t>
            </a:r>
          </a:p>
          <a:p>
            <a:pPr marL="0" lvl="2" indent="0" algn="l">
              <a:buSzPct val="75000"/>
              <a:buFont typeface="Arial" charset="0"/>
              <a:buNone/>
            </a:pPr>
            <a:r>
              <a:rPr lang="nb-NO" baseline="0" dirty="0" smtClean="0"/>
              <a:t>Skjemaene ligner på skjemaene for relasjonsdatabaser</a:t>
            </a:r>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Et tenkt </a:t>
            </a:r>
            <a:r>
              <a:rPr lang="nb-NO" baseline="0" dirty="0" err="1" smtClean="0"/>
              <a:t>use</a:t>
            </a:r>
            <a:r>
              <a:rPr lang="nb-NO" baseline="0" dirty="0" smtClean="0"/>
              <a:t> case er hvor vi ønsker å lagre </a:t>
            </a:r>
            <a:r>
              <a:rPr lang="nb-NO" baseline="0" dirty="0" err="1" smtClean="0"/>
              <a:t>sensordata</a:t>
            </a:r>
            <a:r>
              <a:rPr lang="nb-NO" baseline="0" dirty="0" smtClean="0"/>
              <a:t> fra værsensorer</a:t>
            </a:r>
          </a:p>
          <a:p>
            <a:pPr marL="342900" lvl="2" indent="-342900">
              <a:buSzPct val="75000"/>
              <a:buFont typeface="Arial" charset="0"/>
              <a:buChar char="•"/>
            </a:pPr>
            <a:r>
              <a:rPr lang="nb-NO" baseline="0" dirty="0" smtClean="0"/>
              <a:t>Vi har en unik ID for stasjonen, et tidspunkt for registreringen og temperaturen som ble avlest</a:t>
            </a:r>
          </a:p>
          <a:p>
            <a:pPr marL="342900" lvl="2" indent="-342900">
              <a:buSzPct val="75000"/>
              <a:buFont typeface="Arial" charset="0"/>
              <a:buChar char="•"/>
            </a:pPr>
            <a:r>
              <a:rPr lang="nb-NO" baseline="0" dirty="0" smtClean="0"/>
              <a:t>I en relasjonsdatabase ville man kanskje modellert det som dette </a:t>
            </a:r>
            <a:r>
              <a:rPr lang="nb-NO" b="1" baseline="0" dirty="0" smtClean="0"/>
              <a:t>REF TABLE</a:t>
            </a:r>
            <a:endParaRPr lang="nb-NO" b="0" baseline="0" dirty="0" smtClean="0"/>
          </a:p>
          <a:p>
            <a:pPr marL="342900" lvl="2" indent="-342900">
              <a:buSzPct val="75000"/>
              <a:buFont typeface="Arial" charset="0"/>
              <a:buChar char="•"/>
            </a:pPr>
            <a:endParaRPr lang="nb-NO" b="0" baseline="0" dirty="0" smtClean="0">
              <a:sym typeface="Wingdings"/>
            </a:endParaRPr>
          </a:p>
          <a:p>
            <a:pPr marL="342900" lvl="2" indent="-342900">
              <a:buSzPct val="75000"/>
              <a:buFont typeface="Arial" charset="0"/>
              <a:buChar char="•"/>
            </a:pPr>
            <a:r>
              <a:rPr lang="nb-NO" b="0" baseline="0" dirty="0" smtClean="0">
                <a:sym typeface="Wingdings"/>
              </a:rPr>
              <a:t>Resultatet i en relasjonsdatabase vil se cirka slik ut </a:t>
            </a:r>
            <a:r>
              <a:rPr lang="nb-NO" b="1" baseline="0" dirty="0" smtClean="0">
                <a:sym typeface="Wingdings"/>
              </a:rPr>
              <a:t>PEK PÅ TABELLEN I BUNN</a:t>
            </a:r>
            <a:endParaRPr lang="nb-NO" b="0" baseline="0" dirty="0" smtClean="0">
              <a:sym typeface="Wingdings"/>
            </a:endParaRPr>
          </a:p>
          <a:p>
            <a:pPr marL="342900" lvl="2" indent="-342900">
              <a:buSzPct val="75000"/>
              <a:buFont typeface="Arial" charset="0"/>
              <a:buChar char="•"/>
            </a:pPr>
            <a:r>
              <a:rPr lang="nb-NO" b="0" baseline="0" dirty="0" smtClean="0">
                <a:sym typeface="Wingdings"/>
              </a:rPr>
              <a:t>Hver horisontale rad lagres sammen på disk</a:t>
            </a:r>
          </a:p>
          <a:p>
            <a:pPr marL="342900" lvl="2" indent="-342900">
              <a:buSzPct val="75000"/>
              <a:buFont typeface="Arial" charset="0"/>
              <a:buChar char="•"/>
            </a:pPr>
            <a:r>
              <a:rPr lang="nb-NO" b="0" baseline="0" dirty="0" smtClean="0">
                <a:sym typeface="Wingdings"/>
              </a:rPr>
              <a:t>Det er ingenting galt med dette. Er det?</a:t>
            </a:r>
          </a:p>
          <a:p>
            <a:pPr marL="342900" lvl="2" indent="-342900">
              <a:buSzPct val="75000"/>
              <a:buFont typeface="Arial" charset="0"/>
              <a:buChar char="•"/>
            </a:pPr>
            <a:r>
              <a:rPr lang="nb-NO" b="0" baseline="0" dirty="0" smtClean="0">
                <a:sym typeface="Wingdings"/>
              </a:rPr>
              <a:t>Hva hvis vi øker antallet sensorer til 100? Til 1000? Til 10.000?</a:t>
            </a:r>
          </a:p>
          <a:p>
            <a:pPr marL="342900" lvl="2" indent="-342900">
              <a:buSzPct val="75000"/>
              <a:buFont typeface="Arial" charset="0"/>
              <a:buChar char="•"/>
            </a:pPr>
            <a:r>
              <a:rPr lang="nb-NO" b="0" baseline="0" dirty="0" smtClean="0">
                <a:sym typeface="Wingdings"/>
              </a:rPr>
              <a:t>Hva hvis vi øker intervallene fra hvert minutt til hvert sekund?</a:t>
            </a:r>
          </a:p>
          <a:p>
            <a:pPr marL="342900" lvl="2" indent="-342900">
              <a:buSzPct val="75000"/>
              <a:buFont typeface="Arial" charset="0"/>
              <a:buChar char="•"/>
            </a:pPr>
            <a:r>
              <a:rPr lang="nb-NO" b="0" baseline="0" dirty="0" smtClean="0">
                <a:sym typeface="Wingdings"/>
              </a:rPr>
              <a:t>Det blir MYE data å håndtere for en tradisjonell relasjonsdatabase.</a:t>
            </a:r>
          </a:p>
          <a:p>
            <a:pPr marL="342900" lvl="2" indent="-342900">
              <a:buSzPct val="75000"/>
              <a:buFont typeface="Arial" charset="0"/>
              <a:buChar char="•"/>
            </a:pPr>
            <a:r>
              <a:rPr lang="nb-NO" b="0" baseline="0" dirty="0" smtClean="0">
                <a:sym typeface="Wingdings"/>
              </a:rPr>
              <a:t>Det vil også fort bli </a:t>
            </a:r>
            <a:r>
              <a:rPr lang="nb-NO" b="0" baseline="0" dirty="0" err="1" smtClean="0">
                <a:sym typeface="Wingdings"/>
              </a:rPr>
              <a:t>kapasitetproblemer</a:t>
            </a:r>
            <a:r>
              <a:rPr lang="nb-NO" b="0" baseline="0" dirty="0" smtClean="0">
                <a:sym typeface="Wingdings"/>
              </a:rPr>
              <a:t> med både disk og tilgjengelig CPU og minne.</a:t>
            </a:r>
          </a:p>
          <a:p>
            <a:pPr marL="342900" lvl="2" indent="-342900">
              <a:buSzPct val="75000"/>
              <a:buFont typeface="Arial" charset="0"/>
              <a:buChar char="•"/>
            </a:pPr>
            <a:r>
              <a:rPr lang="nb-NO" b="0" baseline="0" dirty="0" smtClean="0">
                <a:sym typeface="Wingdings"/>
              </a:rPr>
              <a:t>Relasjonsdatabaser gjør og en god del validering som er overflødig i et case som dette.</a:t>
            </a:r>
          </a:p>
          <a:p>
            <a:pPr marL="342900" lvl="2" indent="-342900">
              <a:buSzPct val="75000"/>
              <a:buFont typeface="Arial" charset="0"/>
              <a:buChar char="•"/>
            </a:pPr>
            <a:r>
              <a:rPr lang="nb-NO" b="0" baseline="0" dirty="0" smtClean="0">
                <a:sym typeface="Wingdings"/>
              </a:rPr>
              <a:t>Immutable data</a:t>
            </a:r>
          </a:p>
          <a:p>
            <a:pPr marL="342900" lvl="2" indent="-342900">
              <a:buSzPct val="75000"/>
              <a:buFont typeface="Arial" charset="0"/>
              <a:buChar char="•"/>
            </a:pPr>
            <a:r>
              <a:rPr lang="nb-NO" b="0" baseline="0" dirty="0" smtClean="0">
                <a:sym typeface="Wingdings"/>
              </a:rPr>
              <a:t>Vil ikke risikere å skrive over eksisterende verdier</a:t>
            </a:r>
          </a:p>
          <a:p>
            <a:pPr marL="342900" lvl="2" indent="-342900">
              <a:buSzPct val="75000"/>
              <a:buFont typeface="Arial" charset="0"/>
              <a:buChar char="•"/>
            </a:pPr>
            <a:r>
              <a:rPr lang="nb-NO" b="0" baseline="0" dirty="0" smtClean="0">
                <a:sym typeface="Wingdings"/>
              </a:rPr>
              <a:t>Trenger ikke full ACID støtte.</a:t>
            </a:r>
          </a:p>
          <a:p>
            <a:pPr marL="342900" lvl="2" indent="-342900">
              <a:buSzPct val="75000"/>
              <a:buFont typeface="Arial" charset="0"/>
              <a:buChar char="•"/>
            </a:pPr>
            <a:r>
              <a:rPr lang="nb-NO" b="0" baseline="0" dirty="0" smtClean="0">
                <a:sym typeface="Wingdings"/>
              </a:rPr>
              <a:t>En annen problemstilling er å søke igjennom disse dataene i ettertid.</a:t>
            </a:r>
          </a:p>
          <a:p>
            <a:pPr marL="342900" lvl="2" indent="-342900">
              <a:buSzPct val="75000"/>
              <a:buFont typeface="Arial" charset="0"/>
              <a:buChar char="•"/>
            </a:pPr>
            <a:r>
              <a:rPr lang="nb-NO" b="0" baseline="0" dirty="0" smtClean="0">
                <a:sym typeface="Wingdings"/>
              </a:rPr>
              <a:t>Hvis man for eksempel skal regne snitt-temperatur for en måned må man lete igjennom alle radene for en hel måned. Det kan fort bli mye å lete igjennom i motsetning til å kun hente kolonnen for temperatur.</a:t>
            </a:r>
          </a:p>
          <a:p>
            <a:pPr marL="342900" lvl="2" indent="-342900">
              <a:buSzPct val="75000"/>
              <a:buFont typeface="Arial" charset="0"/>
              <a:buChar char="•"/>
            </a:pPr>
            <a:endParaRPr lang="nb-NO" b="0" baseline="0" dirty="0" smtClean="0">
              <a:sym typeface="Helvetica Neue"/>
            </a:endParaRPr>
          </a:p>
          <a:p>
            <a:pPr marL="342900" lvl="2" indent="-342900">
              <a:buSzPct val="75000"/>
              <a:buFont typeface="Arial" charset="0"/>
              <a:buChar char="•"/>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Det ser nesten likt ut </a:t>
            </a:r>
          </a:p>
          <a:p>
            <a:pPr marL="342900" lvl="2" indent="-342900">
              <a:buSzPct val="75000"/>
              <a:buFont typeface="Arial" charset="0"/>
              <a:buChar char="•"/>
            </a:pPr>
            <a:r>
              <a:rPr lang="nb-NO" baseline="0" dirty="0" smtClean="0"/>
              <a:t>Eneste forskjellen er at vi ikke har et ID felt som er unikt for hvert </a:t>
            </a:r>
            <a:r>
              <a:rPr lang="nb-NO" baseline="0" dirty="0" err="1" smtClean="0"/>
              <a:t>event</a:t>
            </a:r>
            <a:r>
              <a:rPr lang="nb-NO" baseline="0" dirty="0" smtClean="0"/>
              <a:t> som lagres</a:t>
            </a:r>
          </a:p>
          <a:p>
            <a:pPr marL="342900" lvl="2" indent="-342900">
              <a:buSzPct val="75000"/>
              <a:buFont typeface="Arial" charset="0"/>
              <a:buChar char="•"/>
            </a:pPr>
            <a:r>
              <a:rPr lang="nb-NO" baseline="0" dirty="0" smtClean="0"/>
              <a:t>I tillegg er </a:t>
            </a:r>
            <a:r>
              <a:rPr lang="nb-NO" b="1" baseline="0" dirty="0" smtClean="0"/>
              <a:t>timestamp</a:t>
            </a:r>
            <a:r>
              <a:rPr lang="nb-NO" b="0" baseline="0" dirty="0" smtClean="0"/>
              <a:t> en del av PRIMARY KEY definisjonen</a:t>
            </a:r>
          </a:p>
          <a:p>
            <a:pPr marL="342900" lvl="2" indent="-342900">
              <a:buSzPct val="75000"/>
              <a:buFont typeface="Arial" charset="0"/>
              <a:buChar char="•"/>
            </a:pPr>
            <a:r>
              <a:rPr lang="nb-NO" b="0" baseline="0" dirty="0" smtClean="0"/>
              <a:t>Det er kun første verdien i PRIMARY KEY som er nøkkelen til dataene. Den som brukes for å finne dataene dine.</a:t>
            </a:r>
          </a:p>
          <a:p>
            <a:pPr marL="342900" lvl="2" indent="-342900">
              <a:buSzPct val="75000"/>
              <a:buFont typeface="Arial" charset="0"/>
              <a:buChar char="•"/>
            </a:pPr>
            <a:r>
              <a:rPr lang="nb-NO" b="0" baseline="0" dirty="0" smtClean="0"/>
              <a:t>Hvis du spør etter dataene kun med </a:t>
            </a:r>
            <a:r>
              <a:rPr lang="nb-NO" b="0" baseline="0" dirty="0" err="1" smtClean="0"/>
              <a:t>sensor_id</a:t>
            </a:r>
            <a:r>
              <a:rPr lang="nb-NO" b="0" baseline="0" dirty="0" smtClean="0"/>
              <a:t> får du all data som er lagret for den sensoren.</a:t>
            </a:r>
          </a:p>
          <a:p>
            <a:pPr marL="342900" lvl="2" indent="-342900">
              <a:buSzPct val="75000"/>
              <a:buFont typeface="Arial" charset="0"/>
              <a:buChar char="•"/>
            </a:pPr>
            <a:r>
              <a:rPr lang="nb-NO" b="0" baseline="0" dirty="0" smtClean="0"/>
              <a:t>Resten av verdiene er såkalte ”</a:t>
            </a:r>
            <a:r>
              <a:rPr lang="nb-NO" b="0" baseline="0" dirty="0" err="1" smtClean="0"/>
              <a:t>clustering</a:t>
            </a:r>
            <a:r>
              <a:rPr lang="nb-NO" b="0" baseline="0" dirty="0" smtClean="0"/>
              <a:t> </a:t>
            </a:r>
            <a:r>
              <a:rPr lang="nb-NO" b="0" baseline="0" dirty="0" err="1" smtClean="0"/>
              <a:t>columns</a:t>
            </a:r>
            <a:r>
              <a:rPr lang="nb-NO" b="0" baseline="0" dirty="0" smtClean="0"/>
              <a:t>”</a:t>
            </a:r>
          </a:p>
          <a:p>
            <a:pPr marL="342900" lvl="2" indent="-342900">
              <a:buSzPct val="75000"/>
              <a:buFont typeface="Arial" charset="0"/>
              <a:buChar char="•"/>
            </a:pPr>
            <a:r>
              <a:rPr lang="nb-NO" b="0" baseline="0" dirty="0" smtClean="0"/>
              <a:t>En </a:t>
            </a:r>
            <a:r>
              <a:rPr lang="nb-NO" b="0" baseline="0" dirty="0" err="1" smtClean="0"/>
              <a:t>clustering</a:t>
            </a:r>
            <a:r>
              <a:rPr lang="nb-NO" b="0" baseline="0" dirty="0" smtClean="0"/>
              <a:t> </a:t>
            </a:r>
            <a:r>
              <a:rPr lang="nb-NO" b="0" baseline="0" dirty="0" err="1" smtClean="0"/>
              <a:t>column</a:t>
            </a:r>
            <a:r>
              <a:rPr lang="nb-NO" b="0" baseline="0" dirty="0" smtClean="0"/>
              <a:t> er egentlig bare en gruppering av data for en gitt nøkkel</a:t>
            </a:r>
          </a:p>
          <a:p>
            <a:pPr marL="342900" lvl="2" indent="-342900">
              <a:buSzPct val="75000"/>
              <a:buFont typeface="Arial" charset="0"/>
              <a:buChar char="•"/>
            </a:pPr>
            <a:r>
              <a:rPr lang="nb-NO" b="0" baseline="0" dirty="0" smtClean="0"/>
              <a:t>Data lagres sortert på disk basert på </a:t>
            </a:r>
            <a:r>
              <a:rPr lang="nb-NO" b="0" baseline="0" dirty="0" err="1" smtClean="0"/>
              <a:t>clustering</a:t>
            </a:r>
            <a:r>
              <a:rPr lang="nb-NO" b="0" baseline="0" dirty="0" smtClean="0"/>
              <a:t> </a:t>
            </a:r>
            <a:r>
              <a:rPr lang="nb-NO" b="0" baseline="0" dirty="0" err="1" smtClean="0"/>
              <a:t>column</a:t>
            </a:r>
            <a:r>
              <a:rPr lang="nb-NO" b="0" baseline="0" dirty="0" smtClean="0"/>
              <a:t> verdien, </a:t>
            </a:r>
            <a:r>
              <a:rPr lang="nb-NO" b="0" baseline="0" dirty="0" err="1" smtClean="0"/>
              <a:t>default</a:t>
            </a:r>
            <a:r>
              <a:rPr lang="nb-NO" b="0" baseline="0" dirty="0" smtClean="0"/>
              <a:t> er </a:t>
            </a:r>
            <a:r>
              <a:rPr lang="nb-NO" b="0" baseline="0" dirty="0" err="1" smtClean="0"/>
              <a:t>ascending</a:t>
            </a:r>
            <a:r>
              <a:rPr lang="nb-NO" b="0" baseline="0" dirty="0" smtClean="0"/>
              <a:t>, altså stigende.</a:t>
            </a:r>
          </a:p>
          <a:p>
            <a:pPr marL="342900" lvl="2" indent="-342900">
              <a:buSzPct val="75000"/>
              <a:buFont typeface="Arial" charset="0"/>
              <a:buChar char="•"/>
            </a:pPr>
            <a:r>
              <a:rPr lang="nb-NO" b="0" baseline="0" dirty="0" smtClean="0"/>
              <a:t>I vårt tilfelle lagres data kronologisk, siden datoene her er stigende</a:t>
            </a:r>
          </a:p>
          <a:p>
            <a:pPr marL="342900" lvl="2" indent="-342900">
              <a:buSzPct val="75000"/>
              <a:buFont typeface="Arial" charset="0"/>
              <a:buChar char="•"/>
            </a:pPr>
            <a:r>
              <a:rPr lang="nb-NO" b="0" baseline="0" dirty="0" smtClean="0"/>
              <a:t>Skal man lese ut </a:t>
            </a:r>
            <a:r>
              <a:rPr lang="nb-NO" b="0" baseline="0" dirty="0" err="1" smtClean="0"/>
              <a:t>måleverdier</a:t>
            </a:r>
            <a:r>
              <a:rPr lang="nb-NO" b="0" baseline="0" dirty="0" smtClean="0"/>
              <a:t> er det ofte kronologisk. Da leser man sekvensielt på disk, og slipper å lete flere steder for å hente ut data.</a:t>
            </a:r>
          </a:p>
          <a:p>
            <a:pPr marL="342900" lvl="2" indent="-342900">
              <a:buSzPct val="75000"/>
              <a:buFont typeface="Arial" charset="0"/>
              <a:buChar char="•"/>
            </a:pPr>
            <a:endParaRPr lang="nb-NO" b="0" baseline="0" dirty="0" smtClean="0"/>
          </a:p>
          <a:p>
            <a:pPr marL="342900" lvl="2" indent="-342900">
              <a:buSzPct val="75000"/>
              <a:buFont typeface="Arial" charset="0"/>
              <a:buChar char="•"/>
            </a:pPr>
            <a:r>
              <a:rPr lang="nb-NO" b="0" baseline="0" dirty="0" smtClean="0"/>
              <a:t>Legger man til en ny </a:t>
            </a:r>
            <a:r>
              <a:rPr lang="nb-NO" b="0" baseline="0" dirty="0" err="1" smtClean="0"/>
              <a:t>sensor_id</a:t>
            </a:r>
            <a:r>
              <a:rPr lang="nb-NO" b="0" baseline="0" dirty="0" smtClean="0"/>
              <a:t> blir det en ny nøkkel og en ny </a:t>
            </a:r>
            <a:r>
              <a:rPr lang="nb-NO" b="0" baseline="0" dirty="0" err="1" smtClean="0"/>
              <a:t>record</a:t>
            </a:r>
            <a:r>
              <a:rPr lang="nb-NO" b="0" baseline="0" dirty="0" smtClean="0"/>
              <a:t>, noe som kanskje konseptuelt sett kan sees på som en ekvivalent til en rad i en relasjonsdatabase.</a:t>
            </a: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latin typeface="Calibri" charset="0"/>
                <a:ea typeface="Calibri" charset="0"/>
                <a:cs typeface="Calibri" charset="0"/>
              </a:rPr>
              <a:t>Replikering</a:t>
            </a:r>
            <a:endParaRPr lang="nb-NO" sz="20000" b="1" dirty="0">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737744" y="166673"/>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Kun spørre på </a:t>
            </a:r>
            <a:r>
              <a:rPr lang="nb-NO" sz="10000" dirty="0" err="1" smtClean="0">
                <a:solidFill>
                  <a:srgbClr val="17BDB4"/>
                </a:solidFill>
                <a:latin typeface="Calibri" charset="0"/>
                <a:ea typeface="Calibri" charset="0"/>
                <a:cs typeface="Calibri" charset="0"/>
              </a:rPr>
              <a:t>key</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vs</a:t>
            </a:r>
            <a:r>
              <a:rPr lang="nb-NO" sz="10000" dirty="0" smtClean="0">
                <a:solidFill>
                  <a:srgbClr val="17BDB4"/>
                </a:solidFill>
                <a:latin typeface="Calibri" charset="0"/>
                <a:ea typeface="Calibri" charset="0"/>
                <a:cs typeface="Calibri" charset="0"/>
              </a:rPr>
              <a:t> RDBMS</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99472835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500 – 600 sensorer</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Mål: </a:t>
            </a:r>
            <a:r>
              <a:rPr lang="en-US" dirty="0" err="1">
                <a:solidFill>
                  <a:schemeClr val="tx1">
                    <a:lumMod val="95000"/>
                  </a:schemeClr>
                </a:solidFill>
                <a:latin typeface="Calisto MT" charset="0"/>
                <a:ea typeface="Calisto MT" charset="0"/>
                <a:cs typeface="Calisto MT" charset="0"/>
              </a:rPr>
              <a:t>Cirka</a:t>
            </a:r>
            <a:r>
              <a:rPr lang="en-US" dirty="0">
                <a:solidFill>
                  <a:schemeClr val="tx1">
                    <a:lumMod val="95000"/>
                  </a:schemeClr>
                </a:solidFill>
                <a:latin typeface="Calisto MT" charset="0"/>
                <a:ea typeface="Calisto MT" charset="0"/>
                <a:cs typeface="Calisto MT" charset="0"/>
              </a:rPr>
              <a:t> 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800" y="0"/>
            <a:ext cx="8037689" cy="4521200"/>
          </a:xfrm>
          <a:prstGeom prst="rect">
            <a:avLst/>
          </a:prstGeom>
        </p:spPr>
      </p:pic>
      <p:sp>
        <p:nvSpPr>
          <p:cNvPr id="5" name="TextBox 4"/>
          <p:cNvSpPr txBox="1"/>
          <p:nvPr/>
        </p:nvSpPr>
        <p:spPr>
          <a:xfrm>
            <a:off x="10752319" y="10813304"/>
            <a:ext cx="7037182"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r>
              <a:rPr lang="en-US" sz="3000" dirty="0"/>
              <a:t>https://</a:t>
            </a:r>
            <a:r>
              <a:rPr lang="en-US" sz="3000" dirty="0" err="1" smtClean="0"/>
              <a:t>media.netflix.com</a:t>
            </a:r>
            <a:r>
              <a:rPr lang="en-US" sz="3000" dirty="0" smtClean="0"/>
              <a:t>/en/company-assets</a:t>
            </a:r>
            <a:br>
              <a:rPr lang="en-US" sz="3000" dirty="0" smtClean="0"/>
            </a:br>
            <a:r>
              <a:rPr lang="en-US" sz="3000" dirty="0" smtClean="0"/>
              <a:t>Spotify</a:t>
            </a:r>
          </a:p>
          <a:p>
            <a:pPr algn="l"/>
            <a:r>
              <a:rPr lang="en-US" sz="3000" dirty="0" err="1" smtClean="0"/>
              <a:t>Cern</a:t>
            </a:r>
            <a:endParaRPr lang="en-US" sz="3000" dirty="0" smtClean="0"/>
          </a:p>
          <a:p>
            <a:pPr algn="l"/>
            <a:r>
              <a:rPr kumimoji="0" lang="en-US" sz="3000" b="0" i="0" u="none" strike="noStrike" cap="none" spc="0" normalizeH="0" baseline="0" dirty="0" smtClean="0">
                <a:ln>
                  <a:noFill/>
                </a:ln>
                <a:solidFill>
                  <a:srgbClr val="FFFFFF"/>
                </a:solidFill>
                <a:effectLst/>
                <a:uFillTx/>
                <a:sym typeface="Conduit ITC Light"/>
              </a:rPr>
              <a:t>Apple</a:t>
            </a:r>
          </a:p>
          <a:p>
            <a:pPr algn="l"/>
            <a:endParaRPr kumimoji="0" sz="3000" b="0" i="0" u="none" strike="noStrike" cap="none" spc="0" normalizeH="0" baseline="0" dirty="0">
              <a:ln>
                <a:noFill/>
              </a:ln>
              <a:solidFill>
                <a:srgbClr val="FFFFFF"/>
              </a:solidFill>
              <a:effectLst/>
              <a:uFillTx/>
              <a:sym typeface="Conduit ITC Light"/>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Replikering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290099" y="9855544"/>
            <a:ext cx="459580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 TEGNING **</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37048767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extBox 1"/>
          <p:cNvSpPr txBox="1"/>
          <p:nvPr/>
        </p:nvSpPr>
        <p:spPr>
          <a:xfrm>
            <a:off x="588195" y="4145666"/>
            <a:ext cx="33461082" cy="7838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342900" lvl="2" indent="-342900" algn="l">
              <a:buSzPct val="75000"/>
              <a:buFont typeface="Arial" charset="0"/>
              <a:buChar char="•"/>
            </a:pPr>
            <a:r>
              <a:rPr lang="nb-NO" dirty="0">
                <a:latin typeface="Calibri" charset="0"/>
                <a:ea typeface="Calibri" charset="0"/>
                <a:cs typeface="Calibri" charset="0"/>
              </a:rPr>
              <a:t>Vanlig DB skjema</a:t>
            </a:r>
          </a:p>
          <a:p>
            <a:pPr marL="342900" lvl="2" indent="-342900" algn="l">
              <a:buSzPct val="75000"/>
              <a:buFont typeface="Arial" charset="0"/>
              <a:buChar char="•"/>
            </a:pPr>
            <a:r>
              <a:rPr lang="nb-NO" dirty="0">
                <a:latin typeface="Calibri" charset="0"/>
                <a:ea typeface="Calibri" charset="0"/>
                <a:cs typeface="Calibri" charset="0"/>
              </a:rPr>
              <a:t>Cassandra ser helt likt ut</a:t>
            </a:r>
          </a:p>
          <a:p>
            <a:pPr marL="342900" lvl="2" indent="-342900" algn="l">
              <a:buSzPct val="75000"/>
              <a:buFont typeface="Arial" charset="0"/>
              <a:buChar char="•"/>
            </a:pPr>
            <a:r>
              <a:rPr lang="nb-NO" dirty="0">
                <a:latin typeface="Calibri" charset="0"/>
                <a:ea typeface="Calibri" charset="0"/>
                <a:cs typeface="Calibri" charset="0"/>
              </a:rPr>
              <a:t>PRIMARY KEY og CLUSTERING COLUMN</a:t>
            </a:r>
          </a:p>
          <a:p>
            <a:pPr marL="342900" lvl="2" indent="-342900" algn="l">
              <a:buSzPct val="75000"/>
              <a:buFont typeface="Arial" charset="0"/>
              <a:buChar char="•"/>
            </a:pPr>
            <a:r>
              <a:rPr lang="nb-NO" dirty="0">
                <a:latin typeface="Calibri" charset="0"/>
                <a:ea typeface="Calibri" charset="0"/>
                <a:cs typeface="Calibri" charset="0"/>
              </a:rPr>
              <a:t>Det er bare første verdien som er ”nøkkelen” &gt; Finn frem med</a:t>
            </a:r>
          </a:p>
          <a:p>
            <a:pPr marL="342900" lvl="2" indent="-342900" algn="l">
              <a:buSzPct val="75000"/>
              <a:buFont typeface="Arial" charset="0"/>
              <a:buChar char="•"/>
            </a:pPr>
            <a:r>
              <a:rPr lang="nb-NO" dirty="0">
                <a:latin typeface="Calibri" charset="0"/>
                <a:ea typeface="Calibri" charset="0"/>
                <a:cs typeface="Calibri" charset="0"/>
              </a:rPr>
              <a:t>Det holder å spørre bare på den</a:t>
            </a:r>
          </a:p>
          <a:p>
            <a:pPr marL="342900" lvl="2" indent="-342900" algn="l">
              <a:buSzPct val="75000"/>
              <a:buFont typeface="Arial" charset="0"/>
              <a:buChar char="•"/>
            </a:pPr>
            <a:r>
              <a:rPr lang="nb-NO" dirty="0">
                <a:latin typeface="Calibri" charset="0"/>
                <a:ea typeface="Calibri" charset="0"/>
                <a:cs typeface="Calibri" charset="0"/>
              </a:rPr>
              <a:t>Man kan også legge til en eller flere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columns</a:t>
            </a:r>
            <a:r>
              <a:rPr lang="nb-NO" dirty="0">
                <a:latin typeface="Calibri" charset="0"/>
                <a:ea typeface="Calibri" charset="0"/>
                <a:cs typeface="Calibri" charset="0"/>
              </a:rPr>
              <a:t>”.</a:t>
            </a:r>
          </a:p>
          <a:p>
            <a:pPr marL="342900" lvl="2" indent="-342900" algn="l">
              <a:buSzPct val="75000"/>
              <a:buFont typeface="Arial" charset="0"/>
              <a:buChar char="•"/>
            </a:pPr>
            <a:r>
              <a:rPr lang="nb-NO" dirty="0">
                <a:latin typeface="Calibri" charset="0"/>
                <a:ea typeface="Calibri" charset="0"/>
                <a:cs typeface="Calibri" charset="0"/>
              </a:rPr>
              <a:t>Det betyr at man ”</a:t>
            </a:r>
            <a:r>
              <a:rPr lang="nb-NO" dirty="0" err="1">
                <a:latin typeface="Calibri" charset="0"/>
                <a:ea typeface="Calibri" charset="0"/>
                <a:cs typeface="Calibri" charset="0"/>
              </a:rPr>
              <a:t>clustrer</a:t>
            </a:r>
            <a:r>
              <a:rPr lang="nb-NO" dirty="0">
                <a:latin typeface="Calibri" charset="0"/>
                <a:ea typeface="Calibri" charset="0"/>
                <a:cs typeface="Calibri" charset="0"/>
              </a:rPr>
              <a:t>” data sammen på disk &gt; Ergo litt som en </a:t>
            </a:r>
            <a:r>
              <a:rPr lang="nb-NO" dirty="0" err="1">
                <a:latin typeface="Calibri" charset="0"/>
                <a:ea typeface="Calibri" charset="0"/>
                <a:cs typeface="Calibri" charset="0"/>
              </a:rPr>
              <a:t>column</a:t>
            </a:r>
            <a:r>
              <a:rPr lang="nb-NO" dirty="0">
                <a:latin typeface="Calibri" charset="0"/>
                <a:ea typeface="Calibri" charset="0"/>
                <a:cs typeface="Calibri" charset="0"/>
              </a:rPr>
              <a:t> store (se her. Eksempel)</a:t>
            </a:r>
          </a:p>
          <a:p>
            <a:pPr marL="342900" lvl="2" indent="-342900" algn="l">
              <a:buSzPct val="75000"/>
              <a:buFont typeface="Arial" charset="0"/>
              <a:buChar char="•"/>
            </a:pPr>
            <a:r>
              <a:rPr lang="nb-NO" dirty="0">
                <a:latin typeface="Calibri" charset="0"/>
                <a:ea typeface="Calibri" charset="0"/>
                <a:cs typeface="Calibri" charset="0"/>
              </a:rPr>
              <a:t>Det betyr at man kan gjøre en SELECT med bare nøkkelen og få alt</a:t>
            </a:r>
          </a:p>
          <a:p>
            <a:pPr marL="342900" lvl="2" indent="-342900" algn="l">
              <a:buSzPct val="75000"/>
              <a:buFont typeface="Arial" charset="0"/>
              <a:buChar char="•"/>
            </a:pPr>
            <a:r>
              <a:rPr lang="nb-NO" dirty="0">
                <a:latin typeface="Calibri" charset="0"/>
                <a:ea typeface="Calibri" charset="0"/>
                <a:cs typeface="Calibri" charset="0"/>
              </a:rPr>
              <a:t>Man kan også gjøre en SELECT med nøkkel og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a:t>
            </a:r>
            <a:r>
              <a:rPr lang="nb-NO" dirty="0">
                <a:latin typeface="Calibri" charset="0"/>
                <a:ea typeface="Calibri" charset="0"/>
                <a:cs typeface="Calibri" charset="0"/>
              </a:rPr>
              <a:t> for å få en, eller flere ”</a:t>
            </a:r>
            <a:r>
              <a:rPr lang="nb-NO" dirty="0" err="1">
                <a:latin typeface="Calibri" charset="0"/>
                <a:ea typeface="Calibri" charset="0"/>
                <a:cs typeface="Calibri" charset="0"/>
              </a:rPr>
              <a:t>clustere</a:t>
            </a:r>
            <a:r>
              <a:rPr lang="nb-NO" dirty="0">
                <a:latin typeface="Calibri" charset="0"/>
                <a:ea typeface="Calibri" charset="0"/>
                <a:cs typeface="Calibri" charset="0"/>
              </a:rPr>
              <a:t>” av verdier. </a:t>
            </a:r>
            <a:r>
              <a:rPr lang="nb-NO" dirty="0" err="1">
                <a:latin typeface="Calibri" charset="0"/>
                <a:ea typeface="Calibri" charset="0"/>
                <a:cs typeface="Calibri" charset="0"/>
              </a:rPr>
              <a:t>Ref</a:t>
            </a:r>
            <a:r>
              <a:rPr lang="nb-NO" dirty="0">
                <a:latin typeface="Calibri" charset="0"/>
                <a:ea typeface="Calibri" charset="0"/>
                <a:cs typeface="Calibri" charset="0"/>
              </a:rPr>
              <a:t> </a:t>
            </a:r>
            <a:r>
              <a:rPr lang="nb-NO" dirty="0" err="1">
                <a:latin typeface="Calibri" charset="0"/>
                <a:ea typeface="Calibri" charset="0"/>
                <a:cs typeface="Calibri" charset="0"/>
              </a:rPr>
              <a:t>weather_data</a:t>
            </a:r>
            <a:endParaRPr lang="nb-NO" dirty="0">
              <a:latin typeface="Calibri" charset="0"/>
              <a:ea typeface="Calibri" charset="0"/>
              <a:cs typeface="Calibri" charset="0"/>
            </a:endParaRPr>
          </a:p>
          <a:p>
            <a:pPr marL="0" marR="0" indent="0" algn="l" defTabSz="821531" rtl="0" fontAlgn="auto" latinLnBrk="0" hangingPunct="0">
              <a:lnSpc>
                <a:spcPct val="100000"/>
              </a:lnSpc>
              <a:spcBef>
                <a:spcPts val="0"/>
              </a:spcBef>
              <a:spcAft>
                <a:spcPts val="0"/>
              </a:spcAft>
              <a:buClrTx/>
              <a:buSzTx/>
              <a:buFontTx/>
              <a:buNone/>
              <a:tabLst/>
            </a:pPr>
            <a:endParaRPr kumimoji="0" sz="5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 name="TextBox 2"/>
          <p:cNvSpPr txBox="1"/>
          <p:nvPr/>
        </p:nvSpPr>
        <p:spPr>
          <a:xfrm>
            <a:off x="1696812" y="1536536"/>
            <a:ext cx="520174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HUSK PÅ DENNE</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1356966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Records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id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a:t>
            </a:r>
            <a:r>
              <a:rPr lang="en-US" sz="4000" dirty="0" err="1" smtClean="0">
                <a:solidFill>
                  <a:schemeClr val="bg2">
                    <a:lumMod val="50000"/>
                  </a:schemeClr>
                </a:solidFill>
                <a:latin typeface="Consolas" charset="0"/>
                <a:ea typeface="Consolas" charset="0"/>
                <a:cs typeface="Consolas" charset="0"/>
              </a:rPr>
              <a:t>datetime</a:t>
            </a: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415365" y="10925932"/>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61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57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65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61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57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65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449822" y="5525079"/>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6379</TotalTime>
  <Words>2372</Words>
  <Application>Microsoft Macintosh PowerPoint</Application>
  <PresentationFormat>Custom</PresentationFormat>
  <Paragraphs>298</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87</cp:revision>
  <dcterms:modified xsi:type="dcterms:W3CDTF">2016-05-03T05:28:47Z</dcterms:modified>
</cp:coreProperties>
</file>